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4" r:id="rId4"/>
    <p:sldId id="273" r:id="rId5"/>
    <p:sldId id="272" r:id="rId6"/>
    <p:sldId id="271" r:id="rId7"/>
    <p:sldId id="270" r:id="rId8"/>
    <p:sldId id="269" r:id="rId9"/>
    <p:sldId id="268" r:id="rId10"/>
    <p:sldId id="267" r:id="rId11"/>
    <p:sldId id="266" r:id="rId12"/>
    <p:sldId id="262" r:id="rId13"/>
    <p:sldId id="265" r:id="rId14"/>
    <p:sldId id="264" r:id="rId15"/>
    <p:sldId id="263" r:id="rId16"/>
    <p:sldId id="261" r:id="rId17"/>
    <p:sldId id="260" r:id="rId18"/>
    <p:sldId id="259" r:id="rId19"/>
    <p:sldId id="258" r:id="rId20"/>
    <p:sldId id="25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4/12/2020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342CEA3-3058-4D43-AE35-B3DA76CB4003}" type="datetimeFigureOut">
              <a:rPr lang="el-GR" smtClean="0"/>
              <a:pPr/>
              <a:t>4/12/2020</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trees-5715005_1920.jpg"/>
          <p:cNvPicPr>
            <a:picLocks noChangeAspect="1"/>
          </p:cNvPicPr>
          <p:nvPr/>
        </p:nvPicPr>
        <p:blipFill>
          <a:blip r:embed="rId3" cstate="print"/>
          <a:stretch>
            <a:fillRect/>
          </a:stretch>
        </p:blipFill>
        <p:spPr>
          <a:xfrm>
            <a:off x="0" y="0"/>
            <a:ext cx="9144000" cy="6858000"/>
          </a:xfrm>
          <a:prstGeom prst="rect">
            <a:avLst/>
          </a:prstGeom>
        </p:spPr>
      </p:pic>
      <p:sp>
        <p:nvSpPr>
          <p:cNvPr id="4" name="3 - Ορθογώνιο"/>
          <p:cNvSpPr/>
          <p:nvPr/>
        </p:nvSpPr>
        <p:spPr>
          <a:xfrm>
            <a:off x="6215045" y="548680"/>
            <a:ext cx="184731" cy="923330"/>
          </a:xfrm>
          <a:prstGeom prst="rect">
            <a:avLst/>
          </a:prstGeom>
          <a:noFill/>
        </p:spPr>
        <p:txBody>
          <a:bodyPr wrap="none" lIns="91440" tIns="45720" rIns="91440" bIns="45720">
            <a:spAutoFit/>
          </a:bodyPr>
          <a:lstStyle/>
          <a:p>
            <a:pPr algn="ctr"/>
            <a:endParaRPr lang="el-G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 Ορθογώνιο"/>
          <p:cNvSpPr/>
          <p:nvPr/>
        </p:nvSpPr>
        <p:spPr>
          <a:xfrm>
            <a:off x="4860032" y="332656"/>
            <a:ext cx="33682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ΧΕΙΜΩΝΑΣ</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99592" y="908720"/>
            <a:ext cx="7272808" cy="1661993"/>
          </a:xfrm>
          <a:prstGeom prst="rect">
            <a:avLst/>
          </a:prstGeom>
        </p:spPr>
        <p:txBody>
          <a:bodyPr wrap="square">
            <a:spAutoFit/>
          </a:bodyPr>
          <a:lstStyle/>
          <a:p>
            <a:r>
              <a:rPr lang="el-GR" dirty="0" smtClean="0">
                <a:latin typeface="Comic Sans MS" pitchFamily="66" charset="0"/>
              </a:rPr>
              <a:t>ΑΛΛΑ ΔΕΝ ΕΙΝΑΙ ΓΙ΄ΑΥΤΟ ΤΟΣΟ ΓΝΩΣΤΟΣ ΟΣΟ ΓΙΑΤΙ Ο ΕΡΧΟΜΟΣ ΤΟΥ ΣΗΜΑΙΝΕΙ ΚΑΙ ΤΟΝ ΕΡΧΟΜΟ ΤΟΥ ΝΕΟΥ ΧΡΟΝΟΥ.ΤΗΝ ΠΡΩΤΗ ΤΟΥ ΜΕΡΑ ΛΟΙΠΟΝ, ΘΑ ΕΥΧΗΘΟΥΜΕ Ο ΕΝΑΣ ΣΤΟΝ ΑΛΛΟΝ</a:t>
            </a:r>
            <a:r>
              <a:rPr lang="el-GR" sz="2400" b="1" i="1" dirty="0" smtClean="0">
                <a:latin typeface="Comic Sans MS" pitchFamily="66" charset="0"/>
              </a:rPr>
              <a:t>: «ΚΑΛΟ ΜΗΝΑ ΚΑΙ ΚΑΛΗ ΧΡΟΝΙΑ!»</a:t>
            </a:r>
            <a:endParaRPr lang="el-GR" sz="2400" b="1" i="1" dirty="0">
              <a:latin typeface="Comic Sans MS" pitchFamily="66" charset="0"/>
            </a:endParaRPr>
          </a:p>
        </p:txBody>
      </p:sp>
      <p:pic>
        <p:nvPicPr>
          <p:cNvPr id="11266" name="Picture 2" descr="Πρωτοχρονιάτικα έθιμα στον κόσμο | Perierga.gr"/>
          <p:cNvPicPr>
            <a:picLocks noChangeAspect="1" noChangeArrowheads="1"/>
          </p:cNvPicPr>
          <p:nvPr/>
        </p:nvPicPr>
        <p:blipFill>
          <a:blip r:embed="rId3" cstate="print"/>
          <a:srcRect/>
          <a:stretch>
            <a:fillRect/>
          </a:stretch>
        </p:blipFill>
        <p:spPr bwMode="auto">
          <a:xfrm>
            <a:off x="2195736" y="2564904"/>
            <a:ext cx="4706888" cy="3530166"/>
          </a:xfrm>
          <a:prstGeom prst="rect">
            <a:avLst/>
          </a:prstGeom>
          <a:noFill/>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1052736"/>
            <a:ext cx="7272808" cy="2616101"/>
          </a:xfrm>
          <a:prstGeom prst="rect">
            <a:avLst/>
          </a:prstGeom>
        </p:spPr>
        <p:txBody>
          <a:bodyPr wrap="square">
            <a:spAutoFit/>
          </a:bodyPr>
          <a:lstStyle/>
          <a:p>
            <a:r>
              <a:rPr lang="el-GR" dirty="0" smtClean="0">
                <a:latin typeface="Comic Sans MS" pitchFamily="66" charset="0"/>
              </a:rPr>
              <a:t>ΚΑΙ ΠΟΙΟΣ ΕΡΧΕΤΑΙ ΠΑΝΤΑ ΤΕΤΟΙΑ ΜΕΡΑ;ΤΟ ΒΡΗΚΑΤΕ!ΜΑ ΦΥΣΙΚΑ </a:t>
            </a:r>
            <a:r>
              <a:rPr lang="el-GR" sz="2000" b="1" i="1" u="sng" dirty="0" smtClean="0">
                <a:solidFill>
                  <a:srgbClr val="FF0000"/>
                </a:solidFill>
                <a:latin typeface="Comic Sans MS" pitchFamily="66" charset="0"/>
              </a:rPr>
              <a:t>Ο ΑΙ ΒΑΣΙΛΗΣ </a:t>
            </a:r>
            <a:r>
              <a:rPr lang="el-GR" dirty="0" smtClean="0">
                <a:latin typeface="Comic Sans MS" pitchFamily="66" charset="0"/>
              </a:rPr>
              <a:t>! ΚΑΙ ΤΙ ΘΑ ΦΕΡΕΙ ΜΑΖΙ ΤΟΥ;ΑΥΤΟ ΚΙ ΑΝ ΤΟ ΞΕΡΕΤΕ!ΤΑ ΔΩΡΑ ΠΟΥ ΟΛΑ ΕΣΑΣ ΤΑ ΜΙΚΡΑ ΠΑΙΔΙΑ (ΑΛΛΑ ΚΑΙ ΕΜΕΙΣ ΟΙ ΜΕΓΑΛΟΙ ΓΙΑ ΝΑ ΛΕΜΕ ΚΑΙ ΤΗΝ ΑΛΗΘΕΙΑ)ΠΕΡΙΜΕΝΕΤΕ ΜΕ ΤΟΣΗ ΑΓΩΝΙΑ!ΣΚΕΦΤΕΣΤΕ: «ΗΜΟΥΝ ΑΡΑΓΕ ΚΑΛΟ ΠΑΙΔΑΚΙ;ΘΑΜΟΥ ΦΕΡΕΙ ΔΩΡΟ Ο ΑΓΙΟΣ;»ΚΑΙ ΟΛΟ ΚΑΤΙ ΓΙΝΕΤΑΙ ΚΑΙ ΚΑΛΑ ΚΑΙ ΑΤΑΚΤΑ ΠΑΙΔΑΚΙΑ ΤΟ ΠΑΙΡΝΕΤΕ ΤΟ ΔΩΡΑΚΙ ΣΑΣ!ΕΤΣΙ ΔΕΝ ΕΙΝΑΙ;</a:t>
            </a:r>
            <a:endParaRPr lang="el-GR" dirty="0">
              <a:latin typeface="Comic Sans MS" pitchFamily="66" charset="0"/>
            </a:endParaRPr>
          </a:p>
        </p:txBody>
      </p:sp>
      <p:pic>
        <p:nvPicPr>
          <p:cNvPr id="3" name="2 - Εικόνα" descr="αρχείο λήψης.png"/>
          <p:cNvPicPr>
            <a:picLocks noChangeAspect="1"/>
          </p:cNvPicPr>
          <p:nvPr/>
        </p:nvPicPr>
        <p:blipFill>
          <a:blip r:embed="rId4" cstate="print"/>
          <a:stretch>
            <a:fillRect/>
          </a:stretch>
        </p:blipFill>
        <p:spPr>
          <a:xfrm>
            <a:off x="1475656" y="3933056"/>
            <a:ext cx="6624736" cy="2330946"/>
          </a:xfrm>
          <a:prstGeom prst="rect">
            <a:avLst/>
          </a:prstGeom>
        </p:spPr>
      </p:pic>
    </p:spTree>
  </p:cSld>
  <p:clrMapOvr>
    <a:masterClrMapping/>
  </p:clrMapOvr>
  <p:transition>
    <p:wipe dir="d"/>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836712"/>
            <a:ext cx="7704856" cy="1785104"/>
          </a:xfrm>
          <a:prstGeom prst="rect">
            <a:avLst/>
          </a:prstGeom>
        </p:spPr>
        <p:txBody>
          <a:bodyPr wrap="square">
            <a:spAutoFit/>
          </a:bodyPr>
          <a:lstStyle/>
          <a:p>
            <a:r>
              <a:rPr lang="el-GR" dirty="0" smtClean="0">
                <a:latin typeface="Comic Sans MS" pitchFamily="66" charset="0"/>
              </a:rPr>
              <a:t>ΚΑΙ ΦΥΣΙΚΑ ΟΛΟΙ ΑΥΤΗ ΤΗΝ ΜΕΡΑ ΤΗΣ ΠΡΩΤΟΧΡΟΝΙΑΣ ΠΕΡΙΜΕΝΟΥΜΕ ΝΑ ΚΟΨΟΥΜΕ ΚΑΙ ΤΗΝ </a:t>
            </a:r>
            <a:r>
              <a:rPr lang="el-GR" sz="2000" b="1" i="1" u="sng" dirty="0" smtClean="0">
                <a:solidFill>
                  <a:srgbClr val="FF0000"/>
                </a:solidFill>
                <a:latin typeface="Comic Sans MS" pitchFamily="66" charset="0"/>
              </a:rPr>
              <a:t>ΒΑΣΙΛΟΠΙΤΑ </a:t>
            </a:r>
            <a:r>
              <a:rPr lang="el-GR" dirty="0" smtClean="0">
                <a:latin typeface="Comic Sans MS" pitchFamily="66" charset="0"/>
              </a:rPr>
              <a:t>ΓΙΑ ΝΑ ΔΟΥΜΕ ΠΟΙΟΣ ΘΑ ΕΙΝΑΙ Ο ΤΥΧΕΡΟΣ!ΑΛΛΗ ΑΓΩΝΙΑ ΚΑΙ ΑΥΤΗ ΠΑΛΙ!ΑΛΛΑ ΔΕΝ ΚΛΑΙΜΕ ΑΝ ΔΕΝ ΤΟ ΚΕΡΔΙΣΟΥΜΕ!ΕΤΣΙ ΜΙΚΡΑ ΜΟΥ;ΓΙΑΤΙ ΕΣΕΙΣ ΕΙΣΤΕ ΠΙΑ ΜΕΓΑΛΑ «ΜΙΚΡΑ»ΠΑΙΔΑΚΙΑ!ΔΕΝ ΕΙΣΤΕ ΜΙΚΡΑ «ΜΙΚΡΑ»ΠΑΙΔΑΚΙΑ!</a:t>
            </a:r>
            <a:endParaRPr lang="el-GR" dirty="0">
              <a:latin typeface="Comic Sans MS" pitchFamily="66" charset="0"/>
            </a:endParaRPr>
          </a:p>
        </p:txBody>
      </p:sp>
      <p:pic>
        <p:nvPicPr>
          <p:cNvPr id="3" name="2 - Εικόνα" descr="vasilopita-3.jpg"/>
          <p:cNvPicPr>
            <a:picLocks noChangeAspect="1"/>
          </p:cNvPicPr>
          <p:nvPr/>
        </p:nvPicPr>
        <p:blipFill>
          <a:blip r:embed="rId4" cstate="print"/>
          <a:stretch>
            <a:fillRect/>
          </a:stretch>
        </p:blipFill>
        <p:spPr>
          <a:xfrm>
            <a:off x="2195736" y="2924944"/>
            <a:ext cx="4762500" cy="3429000"/>
          </a:xfrm>
          <a:prstGeom prst="rect">
            <a:avLst/>
          </a:prstGeom>
        </p:spPr>
      </p:pic>
    </p:spTree>
  </p:cSld>
  <p:clrMapOvr>
    <a:masterClrMapping/>
  </p:clrMapOvr>
  <p:transition>
    <p:wipe dir="d"/>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1772816"/>
            <a:ext cx="5688632" cy="2308324"/>
          </a:xfrm>
          <a:prstGeom prst="rect">
            <a:avLst/>
          </a:prstGeom>
        </p:spPr>
        <p:txBody>
          <a:bodyPr wrap="square">
            <a:spAutoFit/>
          </a:bodyPr>
          <a:lstStyle/>
          <a:p>
            <a:r>
              <a:rPr lang="el-GR" sz="2400" dirty="0" smtClean="0">
                <a:latin typeface="Comic Sans MS" pitchFamily="66" charset="0"/>
              </a:rPr>
              <a:t>ΚΑΙ ΟΤΑΝ ΧΙΟΝΙΖΕΙ,ΤΙ ΧΑΡΑ!ΘΑ ΠΑΙΞΟΥΜΕ ΧΙΟΝΟΠΟΛΕΜΟ,ΘΑ ΦΤΙΑΞΟΥΜΕ ΧΙΟΝΑΝΘΡΩΠΟ,ΘΑ ΚΑΝΟΥΜΕ ΣΚΙ,ΚΑΙ ΤΟΣΑ ΜΑ ΤΟΣΑ ΑΛΛΑ ΔΙΑΣΚΕΔΑΣΤΙΚΑ ΠΑΙΧΝΙΔΙΑ ΜΕ ΤΟ ΧΙΟΝΙ!</a:t>
            </a:r>
            <a:endParaRPr lang="el-GR" sz="2400" dirty="0">
              <a:latin typeface="Comic Sans MS" pitchFamily="66" charset="0"/>
            </a:endParaRPr>
          </a:p>
        </p:txBody>
      </p:sp>
      <p:pic>
        <p:nvPicPr>
          <p:cNvPr id="3" name="2 - Εικόνα" descr="snow-160956_1280.png"/>
          <p:cNvPicPr>
            <a:picLocks noChangeAspect="1"/>
          </p:cNvPicPr>
          <p:nvPr/>
        </p:nvPicPr>
        <p:blipFill>
          <a:blip r:embed="rId3" cstate="print"/>
          <a:stretch>
            <a:fillRect/>
          </a:stretch>
        </p:blipFill>
        <p:spPr>
          <a:xfrm>
            <a:off x="5364088" y="1268760"/>
            <a:ext cx="3489424" cy="5095471"/>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87624" y="692696"/>
            <a:ext cx="6912768" cy="1631216"/>
          </a:xfrm>
          <a:prstGeom prst="rect">
            <a:avLst/>
          </a:prstGeom>
        </p:spPr>
        <p:txBody>
          <a:bodyPr wrap="square">
            <a:spAutoFit/>
          </a:bodyPr>
          <a:lstStyle/>
          <a:p>
            <a:r>
              <a:rPr lang="el-GR" sz="2000" dirty="0" smtClean="0">
                <a:latin typeface="Comic Sans MS" pitchFamily="66" charset="0"/>
              </a:rPr>
              <a:t>ΜΑ ΚΑΙ ΤΑ ΖΩΑΚΙΑ ΑΓΑΠΟΥΝ ΤΟΝ ΧΕΙΜΩΝΑ!ΝΑ ΣΑΣ ΘΥΜΙΣΩ ΠΩΣ ΠΟΛΛΑ ΑΠΟ ΑΥΤΑ  ΠΕΦΤΟΥΝ ΣΕ ΕΝΑΝ ΒΑΘΥ ΥΠΝΟ ΓΙΑ ΝΑ ΞΕΚΟΥΡΑΣΤΟΥΝ(</a:t>
            </a:r>
            <a:r>
              <a:rPr lang="el-GR" sz="2000" b="1" i="1" u="sng" dirty="0" smtClean="0">
                <a:latin typeface="Comic Sans MS" pitchFamily="66" charset="0"/>
              </a:rPr>
              <a:t>ΧΕΙΜΕΡΙΑ ΝΑΡΚΗ </a:t>
            </a:r>
            <a:r>
              <a:rPr lang="el-GR" sz="2000" dirty="0" smtClean="0">
                <a:latin typeface="Comic Sans MS" pitchFamily="66" charset="0"/>
              </a:rPr>
              <a:t>ΤΟΝ ΛΕΝΕ)!ΝΑ ΚΑΙ ΚΑΠΟΙΑ ΑΠΟ ΑΥΤΑ!</a:t>
            </a:r>
            <a:endParaRPr lang="el-GR" sz="2000" dirty="0">
              <a:latin typeface="Comic Sans MS" pitchFamily="66" charset="0"/>
            </a:endParaRPr>
          </a:p>
        </p:txBody>
      </p:sp>
      <p:pic>
        <p:nvPicPr>
          <p:cNvPr id="3" name="2 - Εικόνα" descr="0012e160fb94dfa10d4b82e47c5223c1.png"/>
          <p:cNvPicPr>
            <a:picLocks noChangeAspect="1"/>
          </p:cNvPicPr>
          <p:nvPr/>
        </p:nvPicPr>
        <p:blipFill>
          <a:blip r:embed="rId3" cstate="print"/>
          <a:stretch>
            <a:fillRect/>
          </a:stretch>
        </p:blipFill>
        <p:spPr>
          <a:xfrm>
            <a:off x="755576" y="2204864"/>
            <a:ext cx="7811788" cy="3860619"/>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165f50a41a5971f9afdfd13565b545a.png"/>
          <p:cNvPicPr>
            <a:picLocks noChangeAspect="1"/>
          </p:cNvPicPr>
          <p:nvPr/>
        </p:nvPicPr>
        <p:blipFill>
          <a:blip r:embed="rId3" cstate="print"/>
          <a:stretch>
            <a:fillRect/>
          </a:stretch>
        </p:blipFill>
        <p:spPr>
          <a:xfrm>
            <a:off x="467544" y="476672"/>
            <a:ext cx="8280920" cy="5876843"/>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71600" y="548680"/>
            <a:ext cx="7848872" cy="1477328"/>
          </a:xfrm>
          <a:prstGeom prst="rect">
            <a:avLst/>
          </a:prstGeom>
        </p:spPr>
        <p:txBody>
          <a:bodyPr wrap="square">
            <a:spAutoFit/>
          </a:bodyPr>
          <a:lstStyle/>
          <a:p>
            <a:r>
              <a:rPr lang="el-GR" dirty="0" smtClean="0">
                <a:latin typeface="Comic Sans MS" pitchFamily="66" charset="0"/>
              </a:rPr>
              <a:t>ΚΑΙ ΓΙΑ ΟΣΟΥΣ ΛΕΝΕ ΠΩΣ Ο ΧΕΙΜΩΝΑΣ ΕΙΝΑΙ ΚΡΥΟΣ ΚΑΙ ΤΣΟΥΧΤΕΡΟΣ,ΕΝΑ ΕΧΩ ΝΑ ΠΩ</a:t>
            </a:r>
            <a:r>
              <a:rPr lang="en-US" dirty="0" smtClean="0">
                <a:latin typeface="Comic Sans MS" pitchFamily="66" charset="0"/>
              </a:rPr>
              <a:t>:</a:t>
            </a:r>
            <a:r>
              <a:rPr lang="el-GR" dirty="0" smtClean="0">
                <a:latin typeface="Comic Sans MS" pitchFamily="66" charset="0"/>
              </a:rPr>
              <a:t>ΤΟΣΑ ΩΡΑΙΑ ΧΕΙΜΩΝΙΑΤΙΚΑ ΠΟΥΛΟΒΕΡ,ΚΑΣΚΟΛ,ΣΚΟΥΦΙΑ,ΓΑΝΤΙΑ,ΜΠΟΤΕΣ  ΠΟΥ ΠΕΡΙΜΕΝΟΥΝ ΓΙΑ ΝΑ ΤΑ ΦΟΡΕΣΟΥΜΕ, ΘΑ ΤΑ ΑΦΗΣΟΥΜΕ ΠΑΡΑΠΟΝΕΜΕΝΑ;</a:t>
            </a:r>
            <a:endParaRPr lang="el-GR" dirty="0">
              <a:latin typeface="Comic Sans MS" pitchFamily="66" charset="0"/>
            </a:endParaRPr>
          </a:p>
        </p:txBody>
      </p:sp>
      <p:pic>
        <p:nvPicPr>
          <p:cNvPr id="3" name="2 - Εικόνα" descr="ΧΕΙΜΩΝΙΑΤΙΚΑ ΡΟΥΧΑ.jpg"/>
          <p:cNvPicPr>
            <a:picLocks noChangeAspect="1"/>
          </p:cNvPicPr>
          <p:nvPr/>
        </p:nvPicPr>
        <p:blipFill>
          <a:blip r:embed="rId3" cstate="print"/>
          <a:stretch>
            <a:fillRect/>
          </a:stretch>
        </p:blipFill>
        <p:spPr>
          <a:xfrm>
            <a:off x="899592" y="1988840"/>
            <a:ext cx="7560840" cy="4469605"/>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03648" y="620688"/>
            <a:ext cx="6624735" cy="1477328"/>
          </a:xfrm>
          <a:prstGeom prst="rect">
            <a:avLst/>
          </a:prstGeom>
          <a:noFill/>
        </p:spPr>
        <p:txBody>
          <a:bodyPr wrap="square" rtlCol="0">
            <a:spAutoFit/>
          </a:bodyPr>
          <a:lstStyle/>
          <a:p>
            <a:r>
              <a:rPr lang="el-GR" dirty="0" smtClean="0"/>
              <a:t>  </a:t>
            </a:r>
            <a:r>
              <a:rPr lang="el-GR" dirty="0" smtClean="0">
                <a:latin typeface="Comic Sans MS" pitchFamily="66" charset="0"/>
              </a:rPr>
              <a:t>ΚΑΙ ΥΣΤΕΡΑ ,ΤΟΣΑ ΚΑΙ ΤΟΣΑ </a:t>
            </a:r>
          </a:p>
          <a:p>
            <a:r>
              <a:rPr lang="el-GR" dirty="0" smtClean="0">
                <a:latin typeface="Comic Sans MS" pitchFamily="66" charset="0"/>
              </a:rPr>
              <a:t>ΜΕΣΑ ΘΕΡΜΑΝΣΗΣ ΥΠΑΡΧΟΥΝ ΠΟΥ ΜΑΣ ΚΡΑΤΟΥΝ  </a:t>
            </a:r>
          </a:p>
          <a:p>
            <a:r>
              <a:rPr lang="el-GR" dirty="0" smtClean="0">
                <a:latin typeface="Comic Sans MS" pitchFamily="66" charset="0"/>
              </a:rPr>
              <a:t>ΖΕΣΤΟΥΣ ΤΙΣ ΚΡΥΕΣ ΜΕΡΕΣ ΤΟΥ ΧΕΙΜΩΝΑ!</a:t>
            </a:r>
          </a:p>
          <a:p>
            <a:r>
              <a:rPr lang="el-GR" dirty="0" smtClean="0">
                <a:latin typeface="Comic Sans MS" pitchFamily="66" charset="0"/>
              </a:rPr>
              <a:t>ΟΡΙΣΤΕ ΚΑΙ ΜΕΡΙΚΑ ΑΠΟ ΑΥΤΑ!</a:t>
            </a:r>
          </a:p>
          <a:p>
            <a:r>
              <a:rPr lang="el-GR" dirty="0" smtClean="0"/>
              <a:t> </a:t>
            </a:r>
            <a:endParaRPr lang="el-GR" dirty="0"/>
          </a:p>
        </p:txBody>
      </p:sp>
      <p:pic>
        <p:nvPicPr>
          <p:cNvPr id="3" name="2 - Εικόνα" descr="ΜΕΣΑ ΘΕΡΜΑΝΣΗΣ1.jpg"/>
          <p:cNvPicPr>
            <a:picLocks noChangeAspect="1"/>
          </p:cNvPicPr>
          <p:nvPr/>
        </p:nvPicPr>
        <p:blipFill>
          <a:blip r:embed="rId3" cstate="print"/>
          <a:stretch>
            <a:fillRect/>
          </a:stretch>
        </p:blipFill>
        <p:spPr>
          <a:xfrm>
            <a:off x="1115616" y="1772816"/>
            <a:ext cx="7128792" cy="4657051"/>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764704"/>
            <a:ext cx="7344816" cy="1200329"/>
          </a:xfrm>
          <a:prstGeom prst="rect">
            <a:avLst/>
          </a:prstGeom>
        </p:spPr>
        <p:txBody>
          <a:bodyPr wrap="square">
            <a:spAutoFit/>
          </a:bodyPr>
          <a:lstStyle/>
          <a:p>
            <a:r>
              <a:rPr lang="el-GR" dirty="0" smtClean="0">
                <a:latin typeface="Comic Sans MS" pitchFamily="66" charset="0"/>
              </a:rPr>
              <a:t>ΑΦΗΣΤΕ ΠΟΥ ΤΟ ΚΡΥΟ ΕΙΝΑΙ ΜΙΑ ΕΥΚΑΙΡΙΑ ΓΙΑ ΝΑ ΜΗΝ ΒΓΟΥΜΕ ΑΠΟΤΟ ΣΠΙΤΙ ΜΑΣ ΚΑΙ ΝΑ ΚΑΘΗΣΟΥΜΕ ΠΑΡΕΑ ΟΛΟΙ Η ΟΙΚΟΓΕΝΕΙΑ ΚΑΙ ΝΑ ΠΑΙΞΟΥΜΕ ΕΠΙΤΡΑΠΕΖΙΑ,ΝΑ ΔΟΥΜΕ ΤΑΙΝΙΕΣ,ΝΑ ΣΥΖΗΤΗΣΟΥΜΕ ΚΑΙ ΤΟΣΑ ΑΛΛΑ.</a:t>
            </a:r>
            <a:endParaRPr lang="el-GR" dirty="0">
              <a:latin typeface="Comic Sans MS" pitchFamily="66" charset="0"/>
            </a:endParaRPr>
          </a:p>
        </p:txBody>
      </p:sp>
      <p:pic>
        <p:nvPicPr>
          <p:cNvPr id="3" name="2 - Εικόνα" descr="687474703a2f2f6c756e636862756464696573706c75732e66696c65732e776f726470726573732e636f6d2f323031332f31302f66616d696c792d706c6179696e672d626f6172642d67616d65732e676966.gif"/>
          <p:cNvPicPr>
            <a:picLocks noChangeAspect="1"/>
          </p:cNvPicPr>
          <p:nvPr/>
        </p:nvPicPr>
        <p:blipFill>
          <a:blip r:embed="rId3" cstate="print"/>
          <a:stretch>
            <a:fillRect/>
          </a:stretch>
        </p:blipFill>
        <p:spPr>
          <a:xfrm>
            <a:off x="1619672" y="2276872"/>
            <a:ext cx="6120680" cy="4032448"/>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9a0dbe0b7fb3b014b1815b67e7895052.jpg"/>
          <p:cNvPicPr>
            <a:picLocks noChangeAspect="1"/>
          </p:cNvPicPr>
          <p:nvPr/>
        </p:nvPicPr>
        <p:blipFill>
          <a:blip r:embed="rId3" cstate="print"/>
          <a:stretch>
            <a:fillRect/>
          </a:stretch>
        </p:blipFill>
        <p:spPr>
          <a:xfrm>
            <a:off x="4572000" y="1916832"/>
            <a:ext cx="4104455" cy="4581128"/>
          </a:xfrm>
          <a:prstGeom prst="rect">
            <a:avLst/>
          </a:prstGeom>
        </p:spPr>
      </p:pic>
      <p:sp>
        <p:nvSpPr>
          <p:cNvPr id="5" name="4 - Επεξήγηση με στρογγυλεμένο παραλληλόγραμμο"/>
          <p:cNvSpPr/>
          <p:nvPr/>
        </p:nvSpPr>
        <p:spPr>
          <a:xfrm>
            <a:off x="467544" y="404664"/>
            <a:ext cx="4464496" cy="33843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latin typeface="Comic Sans MS" pitchFamily="66" charset="0"/>
              </a:rPr>
              <a:t>ΛΟΙΠΟΝ ,ΑΝ ΜΕΤΑ ΑΠΌ ΟΛΑ ΑΥΤΑ ΥΠΑΡΧΕΙ ΚΑΠΟΙΟΣ ΠΟΥ ΣΥΝΕΧΙΖΕΙ ΝΑ ΠΙΣΤΕΥΕΙ ΠΩΣ Ο ΧΕΙΜΩΝΑΣ  ΔΕΝ ΕΙΝΑΙ ΚΑΙ ΤΟΣΟ …ΑΓΑΠΗΜΕΝΗ ΕΠΟΧΗ ,ΕΓΩ ΜΠΟΡΩ ΝΑ ΤΟΥ ΠΩ ΚΙ ΑΛΛΑ ,ΑΛΛΑ ΝΟΜΙΖΩ ΠΩΣ ΠΙΑ ΔΕΝ ΘΑ ΕΧΕΙ ΜΕΙΝΕΙ ΚΑΝΕΙΣ!ΤΙ ΛΕΤΕ ΚΙ ΕΣΕΙΣ;</a:t>
            </a:r>
            <a:endParaRPr lang="el-GR" dirty="0">
              <a:latin typeface="Comic Sans MS" pitchFamily="66" charset="0"/>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836712"/>
            <a:ext cx="8496944" cy="4401205"/>
          </a:xfrm>
          <a:prstGeom prst="rect">
            <a:avLst/>
          </a:prstGeom>
          <a:noFill/>
        </p:spPr>
        <p:txBody>
          <a:bodyPr wrap="square" rtlCol="0">
            <a:spAutoFit/>
          </a:bodyPr>
          <a:lstStyle/>
          <a:p>
            <a:r>
              <a:rPr lang="el-GR" sz="2800" dirty="0" smtClean="0">
                <a:latin typeface="Comic Sans MS" pitchFamily="66" charset="0"/>
              </a:rPr>
              <a:t>ΧΕΙΜΩΝΑΣ!ΜΙΑ ΑΠΟ ΤΙΣ </a:t>
            </a:r>
            <a:r>
              <a:rPr lang="el-GR" sz="2800" b="1" dirty="0" smtClean="0">
                <a:solidFill>
                  <a:srgbClr val="FF0000"/>
                </a:solidFill>
                <a:latin typeface="Comic Sans MS" pitchFamily="66" charset="0"/>
              </a:rPr>
              <a:t>4</a:t>
            </a:r>
            <a:r>
              <a:rPr lang="el-GR" sz="2800" dirty="0" smtClean="0">
                <a:latin typeface="Comic Sans MS" pitchFamily="66" charset="0"/>
              </a:rPr>
              <a:t> ΕΠΟΧΕΣ ΤΟΥ ΧΡΟΝΟΥ.ΓΙΑ ΑΛΛΟΥΣ ΠΟΛΥ ΑΓΑΠΗΜΕΝΗ ΕΠΟΧΗ ΓΙΑ ΑΛΛΟΥΣ… ΟΧΙ ΚΑΙ ΤΟΣΟ!ΔΕΝ ΞΕΡΩ ΣΕ ΠΟΙΟΥΣ ΑΝΗΚΕΤΕ ΕΣΕΙΣ ΑΛΛΑ ΕΓΩ ΤΟΝ ΑΓΑΠΩ ΤΟΝ ΧΕΙΜΩΝΑ!ΠΑΡΑ ΠΟΛΥ!ΚΑΙ ΓΙ΄ΑΥΤΟ ΚΑΙ ΘΕΛΩ ΜΕΣΑ ΑΠΟ ΤΟ ΜΑΘΗΜΑ ΜΑΣ ΝΑ ΣΑΣ ΚΑΝΩ ΝΑ ΤΟΝ «ΔΕΙΤΕ» ΚΙ ΕΣΕΙΣ ΜΕ ΤΑ ΔΙΚΑ ΜΟΥ ΜΑΤΙΑ ΚΑΙ ΝΑ ΤΟΝ ΑΓΑΠΗΣΕΤΕ ΚΙ ΕΣΕΙΣ ΟΣΟ ΚΙ ΕΓΩ!ΤΙ ΛΕΤΕ,ΞΕΚΙΝΑΜΕ;</a:t>
            </a:r>
            <a:endParaRPr lang="el-GR" sz="2800" dirty="0">
              <a:latin typeface="Comic Sans MS" pitchFamily="66" charset="0"/>
            </a:endParaRPr>
          </a:p>
        </p:txBody>
      </p:sp>
      <p:pic>
        <p:nvPicPr>
          <p:cNvPr id="1027" name="Picture 3" descr="C:\Users\user\AppData\Local\Microsoft\Windows\Temporary Internet Files\Content.IE5\FFZ1MM6J\snow-bird-spring-krokus-tit-hd-wallpaper-preview[1].jpg"/>
          <p:cNvPicPr>
            <a:picLocks noChangeAspect="1" noChangeArrowheads="1"/>
          </p:cNvPicPr>
          <p:nvPr/>
        </p:nvPicPr>
        <p:blipFill>
          <a:blip r:embed="rId3" cstate="print"/>
          <a:srcRect/>
          <a:stretch>
            <a:fillRect/>
          </a:stretch>
        </p:blipFill>
        <p:spPr bwMode="auto">
          <a:xfrm>
            <a:off x="5292080" y="4725144"/>
            <a:ext cx="3179068" cy="1655431"/>
          </a:xfrm>
          <a:prstGeom prst="rect">
            <a:avLst/>
          </a:prstGeom>
          <a:noFill/>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kalo-xeimwna-eikones.top_.1.jpg"/>
          <p:cNvPicPr>
            <a:picLocks noChangeAspect="1"/>
          </p:cNvPicPr>
          <p:nvPr/>
        </p:nvPicPr>
        <p:blipFill>
          <a:blip r:embed="rId3" cstate="print"/>
          <a:stretch>
            <a:fillRect/>
          </a:stretch>
        </p:blipFill>
        <p:spPr>
          <a:xfrm>
            <a:off x="827584" y="692696"/>
            <a:ext cx="7488832" cy="5517232"/>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47664" y="1988840"/>
            <a:ext cx="6552728" cy="3046988"/>
          </a:xfrm>
          <a:prstGeom prst="rect">
            <a:avLst/>
          </a:prstGeom>
          <a:noFill/>
        </p:spPr>
        <p:txBody>
          <a:bodyPr wrap="square" rtlCol="0">
            <a:spAutoFit/>
          </a:bodyPr>
          <a:lstStyle/>
          <a:p>
            <a:r>
              <a:rPr lang="el-GR" sz="3200" dirty="0" smtClean="0">
                <a:latin typeface="Comic Sans MS" pitchFamily="66" charset="0"/>
              </a:rPr>
              <a:t>ΜΑ ΑΠΟ ΠΟΥ ΝΑ ΑΡΧΙΣΩ ΔΕΝ ΞΕΡΩ!</a:t>
            </a:r>
          </a:p>
          <a:p>
            <a:r>
              <a:rPr lang="el-GR" sz="3200" dirty="0" smtClean="0">
                <a:latin typeface="Comic Sans MS" pitchFamily="66" charset="0"/>
              </a:rPr>
              <a:t>Α,ΝΑΙ!ΤΟ ΒΡΗΚΑ!ΘΑ ΑΡΧΙΣΩ ΑΠΟ ΤΑ ΥΠΕΡΟΧΑ ΦΡΟΥΤΑ ΤΟΥ ΚΑΙ ΤΑ ΤΟΣΟ ΥΓΙΕΙΝΑ ΛΑΧΑΝΙΚΑ ΤΟΥ!</a:t>
            </a:r>
            <a:endParaRPr lang="el-GR" sz="3200" dirty="0">
              <a:latin typeface="Comic Sans MS" pitchFamily="66" charset="0"/>
            </a:endParaRPr>
          </a:p>
        </p:txBody>
      </p:sp>
      <p:pic>
        <p:nvPicPr>
          <p:cNvPr id="2053" name="Picture 5" descr="C:\Users\user\AppData\Local\Microsoft\Windows\Temporary Internet Files\Content.IE5\6E3OV690\cauliflower-2534064_960_720[1].png"/>
          <p:cNvPicPr>
            <a:picLocks noChangeAspect="1" noChangeArrowheads="1"/>
          </p:cNvPicPr>
          <p:nvPr/>
        </p:nvPicPr>
        <p:blipFill>
          <a:blip r:embed="rId3" cstate="print"/>
          <a:srcRect/>
          <a:stretch>
            <a:fillRect/>
          </a:stretch>
        </p:blipFill>
        <p:spPr bwMode="auto">
          <a:xfrm>
            <a:off x="5652120" y="4509120"/>
            <a:ext cx="2263662" cy="1856306"/>
          </a:xfrm>
          <a:prstGeom prst="rect">
            <a:avLst/>
          </a:prstGeom>
          <a:noFill/>
        </p:spPr>
      </p:pic>
      <p:pic>
        <p:nvPicPr>
          <p:cNvPr id="2054" name="Picture 6" descr="C:\Users\user\AppData\Local\Microsoft\Windows\Temporary Internet Files\Content.IE5\0NZTIKXC\300px-Mandarin_orange[1].jpg"/>
          <p:cNvPicPr>
            <a:picLocks noChangeAspect="1" noChangeArrowheads="1"/>
          </p:cNvPicPr>
          <p:nvPr/>
        </p:nvPicPr>
        <p:blipFill>
          <a:blip r:embed="rId4" cstate="print"/>
          <a:srcRect/>
          <a:stretch>
            <a:fillRect/>
          </a:stretch>
        </p:blipFill>
        <p:spPr bwMode="auto">
          <a:xfrm>
            <a:off x="827584" y="476672"/>
            <a:ext cx="2184834" cy="1456556"/>
          </a:xfrm>
          <a:prstGeom prst="rect">
            <a:avLst/>
          </a:prstGeom>
          <a:noFill/>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ΦΡΟΥΤΑ ΤΟΥ ΧΕΙΜΩΝΑ.jpg"/>
          <p:cNvPicPr>
            <a:picLocks noChangeAspect="1"/>
          </p:cNvPicPr>
          <p:nvPr/>
        </p:nvPicPr>
        <p:blipFill>
          <a:blip r:embed="rId3" cstate="print"/>
          <a:stretch>
            <a:fillRect/>
          </a:stretch>
        </p:blipFill>
        <p:spPr>
          <a:xfrm>
            <a:off x="0" y="197167"/>
            <a:ext cx="9144000" cy="6463665"/>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700bc47893e1aa06c686b074347ec335.jpg"/>
          <p:cNvPicPr>
            <a:picLocks noChangeAspect="1"/>
          </p:cNvPicPr>
          <p:nvPr/>
        </p:nvPicPr>
        <p:blipFill>
          <a:blip r:embed="rId3" cstate="print"/>
          <a:stretch>
            <a:fillRect/>
          </a:stretch>
        </p:blipFill>
        <p:spPr>
          <a:xfrm>
            <a:off x="323528" y="332656"/>
            <a:ext cx="8496944" cy="6264696"/>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87624" y="1772816"/>
            <a:ext cx="6912768" cy="3293209"/>
          </a:xfrm>
          <a:prstGeom prst="rect">
            <a:avLst/>
          </a:prstGeom>
          <a:noFill/>
        </p:spPr>
        <p:txBody>
          <a:bodyPr wrap="square" rtlCol="0">
            <a:spAutoFit/>
          </a:bodyPr>
          <a:lstStyle/>
          <a:p>
            <a:r>
              <a:rPr lang="el-GR" sz="1600" dirty="0" smtClean="0">
                <a:latin typeface="Comic Sans MS" pitchFamily="66" charset="0"/>
              </a:rPr>
              <a:t>Ε,ΔΕΝ ΕΙΧΑ ΔΙΚΙΟ;ΔΕΝ</a:t>
            </a:r>
            <a:r>
              <a:rPr lang="en-US" sz="1600" dirty="0" smtClean="0">
                <a:latin typeface="Comic Sans MS" pitchFamily="66" charset="0"/>
              </a:rPr>
              <a:t> EINAI</a:t>
            </a:r>
            <a:r>
              <a:rPr lang="el-GR" sz="1600" dirty="0" smtClean="0">
                <a:latin typeface="Comic Sans MS" pitchFamily="66" charset="0"/>
              </a:rPr>
              <a:t> ΟΛΑ ΠΕΝΤΑΝΟΣΤΙΜΑ;</a:t>
            </a:r>
          </a:p>
          <a:p>
            <a:endParaRPr lang="el-GR" sz="1600" dirty="0" smtClean="0">
              <a:latin typeface="Comic Sans MS" pitchFamily="66" charset="0"/>
            </a:endParaRPr>
          </a:p>
          <a:p>
            <a:r>
              <a:rPr lang="el-GR" sz="1600" dirty="0" smtClean="0">
                <a:latin typeface="Comic Sans MS" pitchFamily="66" charset="0"/>
              </a:rPr>
              <a:t>ΘΕΛΕΤΕ ΤΩΡΑ ΝΑ ΣΑΣ ΘΥΜΙΣΩ ΚΑΙ </a:t>
            </a:r>
            <a:r>
              <a:rPr lang="el-GR" sz="2000" dirty="0" smtClean="0">
                <a:latin typeface="Comic Sans MS" pitchFamily="66" charset="0"/>
              </a:rPr>
              <a:t>ΠΟΣΟ </a:t>
            </a:r>
            <a:r>
              <a:rPr lang="el-GR" sz="2000" b="1" i="1" dirty="0" smtClean="0">
                <a:solidFill>
                  <a:srgbClr val="FF0000"/>
                </a:solidFill>
                <a:latin typeface="Comic Sans MS" pitchFamily="66" charset="0"/>
              </a:rPr>
              <a:t>ΓΙΟΡΤΙΝΟΣ</a:t>
            </a:r>
            <a:r>
              <a:rPr lang="el-GR" sz="2000" dirty="0" smtClean="0">
                <a:latin typeface="Comic Sans MS" pitchFamily="66" charset="0"/>
              </a:rPr>
              <a:t> ΕΙΝΑΙ Ο ΧΕΙΜΩΝΑΣ;ΚΑΘΕ ΜΗΝΑΣ ΤΟΥ(</a:t>
            </a:r>
            <a:r>
              <a:rPr lang="el-GR" sz="2000" b="1" i="1" dirty="0" smtClean="0">
                <a:solidFill>
                  <a:srgbClr val="FF0000"/>
                </a:solidFill>
                <a:latin typeface="Comic Sans MS" pitchFamily="66" charset="0"/>
              </a:rPr>
              <a:t>3</a:t>
            </a:r>
            <a:r>
              <a:rPr lang="el-GR" sz="2000" dirty="0" smtClean="0">
                <a:latin typeface="Comic Sans MS" pitchFamily="66" charset="0"/>
              </a:rPr>
              <a:t> ΕΧΕΙ ΚΙ ΑΥΤΟΣ ΟΠΩΣ ΚΑΙ ΟΙ ΑΔΕΡΦΕΣ ΤΟΥ ΟΙ ΑΛΛΕΣ ΕΠΟΧΕΣ:ΤΟΝ </a:t>
            </a:r>
            <a:r>
              <a:rPr lang="el-GR" sz="3200" b="1" i="1" dirty="0" smtClean="0">
                <a:solidFill>
                  <a:srgbClr val="0070C0"/>
                </a:solidFill>
                <a:latin typeface="Comic Sans MS" pitchFamily="66" charset="0"/>
              </a:rPr>
              <a:t>Δ</a:t>
            </a:r>
            <a:r>
              <a:rPr lang="el-GR" sz="2400" b="1" i="1" dirty="0" smtClean="0">
                <a:latin typeface="Comic Sans MS" pitchFamily="66" charset="0"/>
              </a:rPr>
              <a:t>ΕΚΕΜΒΡΙΟ</a:t>
            </a:r>
            <a:r>
              <a:rPr lang="el-GR" sz="2400" dirty="0" smtClean="0">
                <a:latin typeface="Comic Sans MS" pitchFamily="66" charset="0"/>
              </a:rPr>
              <a:t>,</a:t>
            </a:r>
            <a:r>
              <a:rPr lang="el-GR" sz="2000" dirty="0" smtClean="0">
                <a:latin typeface="Comic Sans MS" pitchFamily="66" charset="0"/>
              </a:rPr>
              <a:t>ΤΟΝ</a:t>
            </a:r>
            <a:r>
              <a:rPr lang="el-GR" sz="2400" dirty="0" smtClean="0">
                <a:latin typeface="Comic Sans MS" pitchFamily="66" charset="0"/>
              </a:rPr>
              <a:t> </a:t>
            </a:r>
            <a:r>
              <a:rPr lang="el-GR" sz="3200" b="1" i="1" dirty="0" smtClean="0">
                <a:solidFill>
                  <a:srgbClr val="0070C0"/>
                </a:solidFill>
                <a:latin typeface="Comic Sans MS" pitchFamily="66" charset="0"/>
              </a:rPr>
              <a:t>Ι</a:t>
            </a:r>
            <a:r>
              <a:rPr lang="el-GR" sz="2400" b="1" i="1" dirty="0" smtClean="0">
                <a:latin typeface="Comic Sans MS" pitchFamily="66" charset="0"/>
              </a:rPr>
              <a:t>ΑΝΟΥΑΡΙΟ</a:t>
            </a:r>
            <a:r>
              <a:rPr lang="el-GR" sz="2400" dirty="0" smtClean="0">
                <a:latin typeface="Comic Sans MS" pitchFamily="66" charset="0"/>
              </a:rPr>
              <a:t> </a:t>
            </a:r>
            <a:r>
              <a:rPr lang="el-GR" sz="2000" dirty="0" smtClean="0">
                <a:latin typeface="Comic Sans MS" pitchFamily="66" charset="0"/>
              </a:rPr>
              <a:t>ΚΑΙ ΤΟΝ </a:t>
            </a:r>
            <a:r>
              <a:rPr lang="el-GR" sz="3600" b="1" i="1" dirty="0" smtClean="0">
                <a:solidFill>
                  <a:srgbClr val="0070C0"/>
                </a:solidFill>
                <a:latin typeface="Comic Sans MS" pitchFamily="66" charset="0"/>
              </a:rPr>
              <a:t>Φ</a:t>
            </a:r>
            <a:r>
              <a:rPr lang="el-GR" sz="2400" b="1" i="1" dirty="0" smtClean="0">
                <a:latin typeface="Comic Sans MS" pitchFamily="66" charset="0"/>
              </a:rPr>
              <a:t>ΕΒΡΟΥΑΡΙΟ</a:t>
            </a:r>
            <a:r>
              <a:rPr lang="el-GR" sz="2400" dirty="0" smtClean="0">
                <a:latin typeface="Comic Sans MS" pitchFamily="66" charset="0"/>
              </a:rPr>
              <a:t>) </a:t>
            </a:r>
            <a:r>
              <a:rPr lang="el-GR" sz="2000" dirty="0" smtClean="0">
                <a:latin typeface="Comic Sans MS" pitchFamily="66" charset="0"/>
              </a:rPr>
              <a:t>ΜΑΣ ΣΦΕΡΝΕΙ ΚΑΙ ΑΠΟ ΜΙΑ ΥΠΕΡΟΧΗ ΓΙΟΡΤΗ ΠΟΥ ΟΛΟΙ ΑΓΑΠΑΜΕ!ΜΙΚΡΟΙ ΚΑΙ ΜΕΓΑΛΟΙ!</a:t>
            </a:r>
            <a:endParaRPr lang="el-GR" sz="2000" dirty="0">
              <a:latin typeface="Comic Sans MS" pitchFamily="66" charset="0"/>
            </a:endParaRPr>
          </a:p>
        </p:txBody>
      </p:sp>
      <p:pic>
        <p:nvPicPr>
          <p:cNvPr id="3" name="2 - Εικόνα" descr="DFF.png"/>
          <p:cNvPicPr>
            <a:picLocks noChangeAspect="1"/>
          </p:cNvPicPr>
          <p:nvPr/>
        </p:nvPicPr>
        <p:blipFill>
          <a:blip r:embed="rId3" cstate="print"/>
          <a:stretch>
            <a:fillRect/>
          </a:stretch>
        </p:blipFill>
        <p:spPr>
          <a:xfrm>
            <a:off x="3563888" y="332656"/>
            <a:ext cx="1741358" cy="1447129"/>
          </a:xfrm>
          <a:prstGeom prst="rect">
            <a:avLst/>
          </a:prstGeom>
        </p:spPr>
      </p:pic>
      <p:pic>
        <p:nvPicPr>
          <p:cNvPr id="4" name="3 - Εικόνα" descr="QWRGT.png"/>
          <p:cNvPicPr>
            <a:picLocks noChangeAspect="1"/>
          </p:cNvPicPr>
          <p:nvPr/>
        </p:nvPicPr>
        <p:blipFill>
          <a:blip r:embed="rId4" cstate="print"/>
          <a:stretch>
            <a:fillRect/>
          </a:stretch>
        </p:blipFill>
        <p:spPr>
          <a:xfrm>
            <a:off x="467544" y="4869160"/>
            <a:ext cx="2016224" cy="1755624"/>
          </a:xfrm>
          <a:prstGeom prst="rect">
            <a:avLst/>
          </a:prstGeom>
        </p:spPr>
      </p:pic>
      <p:pic>
        <p:nvPicPr>
          <p:cNvPr id="5" name="4 - Εικόνα" descr="Χωρίς τίτλο.png"/>
          <p:cNvPicPr>
            <a:picLocks noChangeAspect="1"/>
          </p:cNvPicPr>
          <p:nvPr/>
        </p:nvPicPr>
        <p:blipFill>
          <a:blip r:embed="rId5" cstate="print"/>
          <a:stretch>
            <a:fillRect/>
          </a:stretch>
        </p:blipFill>
        <p:spPr>
          <a:xfrm>
            <a:off x="5796136" y="4293096"/>
            <a:ext cx="2848373" cy="2172003"/>
          </a:xfrm>
          <a:prstGeom prst="rect">
            <a:avLst/>
          </a:prstGeom>
        </p:spPr>
      </p:pic>
    </p:spTree>
  </p:cSld>
  <p:clrMapOvr>
    <a:masterClrMapping/>
  </p:clrMapOvr>
  <p:transition advTm="7000">
    <p:wipe dir="d"/>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404664"/>
            <a:ext cx="8424936" cy="2708434"/>
          </a:xfrm>
          <a:prstGeom prst="rect">
            <a:avLst/>
          </a:prstGeom>
          <a:noFill/>
        </p:spPr>
        <p:txBody>
          <a:bodyPr wrap="square" rtlCol="0">
            <a:spAutoFit/>
          </a:bodyPr>
          <a:lstStyle/>
          <a:p>
            <a:r>
              <a:rPr lang="el-GR" b="1" i="1" dirty="0" smtClean="0">
                <a:latin typeface="Comic Sans MS" pitchFamily="66" charset="0"/>
              </a:rPr>
              <a:t>ΑΣ ΤΟΥΣ ΠΑΡΟΥΜΕ ΕΝΑΝ-ΕΝΑΝ.</a:t>
            </a:r>
            <a:endParaRPr lang="el-GR" dirty="0" smtClean="0"/>
          </a:p>
          <a:p>
            <a:endParaRPr lang="el-GR" dirty="0" smtClean="0"/>
          </a:p>
          <a:p>
            <a:r>
              <a:rPr lang="el-GR" sz="2800" b="1" i="1" u="sng" dirty="0" smtClean="0">
                <a:solidFill>
                  <a:srgbClr val="0070C0"/>
                </a:solidFill>
                <a:latin typeface="Comic Sans MS" pitchFamily="66" charset="0"/>
              </a:rPr>
              <a:t>Δ</a:t>
            </a:r>
            <a:r>
              <a:rPr lang="el-GR" sz="2800" b="1" i="1" u="sng" dirty="0" smtClean="0">
                <a:latin typeface="Comic Sans MS" pitchFamily="66" charset="0"/>
              </a:rPr>
              <a:t>ΕΚΕΜΒΡΙΟΣ</a:t>
            </a:r>
            <a:r>
              <a:rPr lang="el-GR" sz="2800" u="sng" dirty="0" smtClean="0"/>
              <a:t>!</a:t>
            </a:r>
          </a:p>
          <a:p>
            <a:endParaRPr lang="el-GR" dirty="0" smtClean="0"/>
          </a:p>
          <a:p>
            <a:r>
              <a:rPr lang="el-GR" sz="1600" dirty="0" smtClean="0">
                <a:latin typeface="Comic Sans MS" pitchFamily="66" charset="0"/>
              </a:rPr>
              <a:t>ΓΙΟΡΤΑΖΕΙ Ο ΝΙΚΟΣ ΚΑΙ Η ΝΙΚΟΛΕΤΤΑ,Ο ΣΑΒΒΑΣ ΚΑΙ Η ΣΑΒΒΙΝΑ,Η ΒΑΡΒΑΡΑ,Η ΑΝΝΑ ,Ο ΣΠΥΡΟΣ ,Ο ΛΕΥΤΕΡΗΣ!ΘΑ ΠΟΥΜΕ ΛΟΙΠΟΝ ΧΡΟΝΙΑ ΠΟΛΑΣΕ ΟΛΟΥΣ ΑΥΤΟΥΣ ΑΛΛΑ ΚΥΡΙΩΣ ,ΚΑΙ ΑΥΤΗ ΕΙΝΑΙ Η ΜΕΓΑΛΥΤΕΡΗ ΓΙΟΡΤΗ ΤΟΥ ,ΓΙΟΡΤΑΖΟΥΜΕ ΤΑ ΓΕΝΕΘΛΙΑ ΤΟΥ ΧΡΙΣΤΟΥΛΗ ΜΑΣ.</a:t>
            </a:r>
          </a:p>
          <a:p>
            <a:r>
              <a:rPr lang="el-GR" sz="2400" b="1" dirty="0" smtClean="0">
                <a:solidFill>
                  <a:srgbClr val="FF0000"/>
                </a:solidFill>
                <a:latin typeface="Comic Sans MS" pitchFamily="66" charset="0"/>
              </a:rPr>
              <a:t>                ΤΑ ΧΡΙΣΤΟΥΓΕΝΝΑ!!!</a:t>
            </a:r>
          </a:p>
        </p:txBody>
      </p:sp>
      <p:pic>
        <p:nvPicPr>
          <p:cNvPr id="4" name="3 - Εικόνα" descr="1_880169.png"/>
          <p:cNvPicPr>
            <a:picLocks noChangeAspect="1"/>
          </p:cNvPicPr>
          <p:nvPr/>
        </p:nvPicPr>
        <p:blipFill>
          <a:blip r:embed="rId4" cstate="print"/>
          <a:stretch>
            <a:fillRect/>
          </a:stretch>
        </p:blipFill>
        <p:spPr>
          <a:xfrm>
            <a:off x="1763688" y="2924944"/>
            <a:ext cx="5203105" cy="3554694"/>
          </a:xfrm>
          <a:prstGeom prst="rect">
            <a:avLst/>
          </a:prstGeom>
        </p:spPr>
      </p:pic>
    </p:spTree>
  </p:cSld>
  <p:clrMapOvr>
    <a:masterClrMapping/>
  </p:clrMapOvr>
  <p:transition>
    <p:wipe dir="d"/>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764704"/>
            <a:ext cx="8064896" cy="1477328"/>
          </a:xfrm>
          <a:prstGeom prst="rect">
            <a:avLst/>
          </a:prstGeom>
        </p:spPr>
        <p:txBody>
          <a:bodyPr wrap="square">
            <a:spAutoFit/>
          </a:bodyPr>
          <a:lstStyle/>
          <a:p>
            <a:r>
              <a:rPr lang="el-GR" dirty="0" smtClean="0">
                <a:latin typeface="Comic Sans MS" pitchFamily="66" charset="0"/>
              </a:rPr>
              <a:t>ΦΩΤΑ,ΤΡΑΓΟΥΔΙΑ,ΕΥΧΕΣ,ΚΟΥΡΑΜΠΙΕΔΕΣ ΚΑΙ ΜΕΛΟΜΑΚΑΡΟΝΑ ΚΑΙ ΤΟΣΑ ΑΛΛΑ ΚΑΝΟΥΝ ΑΥΤΗΝ ΤΗΝ ΠΕΡΙΟΔΟ ΤΟΥ ΧΡΟΝΟΥ,ΜΙΑ ΑΠΟ ΤΙΣΟΜΟΡΦΤΕΡΕΣ ΑΝ ΟΧΙ ΤΗΝ ΟΜΟΡΦΟΤΕΡΗ!ΠΟΙΟΣ ΔΕΝ ΠΕΡΙΜΕΝΕΙ ΜΕ ΛΑΧΤΑΡΑ ΝΑ ΣΤΟΛΙΣΕΙ ΤΟ ΧΡΙΣΤΟΥΓΕΝΝΙΑΤΙΚΟ ΔΕΝΤΡΟ ΚΑΙ ΝΑ ΤΟ ΓΕΜΙΣΕΙ ΑΠΟ ΚΑΤΩ ΜΕΔΩΡΑ!</a:t>
            </a:r>
            <a:endParaRPr lang="el-GR" dirty="0">
              <a:latin typeface="Comic Sans MS" pitchFamily="66" charset="0"/>
            </a:endParaRPr>
          </a:p>
        </p:txBody>
      </p:sp>
      <p:pic>
        <p:nvPicPr>
          <p:cNvPr id="3" name="2 - Εικόνα" descr="1_241-696x462.jpg"/>
          <p:cNvPicPr>
            <a:picLocks noChangeAspect="1"/>
          </p:cNvPicPr>
          <p:nvPr/>
        </p:nvPicPr>
        <p:blipFill>
          <a:blip r:embed="rId4" cstate="print"/>
          <a:stretch>
            <a:fillRect/>
          </a:stretch>
        </p:blipFill>
        <p:spPr>
          <a:xfrm>
            <a:off x="611560" y="2492896"/>
            <a:ext cx="2989261" cy="1984251"/>
          </a:xfrm>
          <a:prstGeom prst="rect">
            <a:avLst/>
          </a:prstGeom>
        </p:spPr>
      </p:pic>
      <p:pic>
        <p:nvPicPr>
          <p:cNvPr id="5" name="4 - Εικόνα" descr="tree-4633768_1920.png"/>
          <p:cNvPicPr>
            <a:picLocks noChangeAspect="1"/>
          </p:cNvPicPr>
          <p:nvPr/>
        </p:nvPicPr>
        <p:blipFill>
          <a:blip r:embed="rId5" cstate="print"/>
          <a:stretch>
            <a:fillRect/>
          </a:stretch>
        </p:blipFill>
        <p:spPr>
          <a:xfrm>
            <a:off x="2987824" y="1988840"/>
            <a:ext cx="2862064" cy="4293096"/>
          </a:xfrm>
          <a:prstGeom prst="rect">
            <a:avLst/>
          </a:prstGeom>
        </p:spPr>
      </p:pic>
      <p:pic>
        <p:nvPicPr>
          <p:cNvPr id="6" name="5 - Εικόνα" descr="christmas-tree-5776765_1280.png"/>
          <p:cNvPicPr>
            <a:picLocks noChangeAspect="1"/>
          </p:cNvPicPr>
          <p:nvPr/>
        </p:nvPicPr>
        <p:blipFill>
          <a:blip r:embed="rId6" cstate="print"/>
          <a:stretch>
            <a:fillRect/>
          </a:stretch>
        </p:blipFill>
        <p:spPr>
          <a:xfrm>
            <a:off x="5580112" y="1772816"/>
            <a:ext cx="3275371" cy="4653136"/>
          </a:xfrm>
          <a:prstGeom prst="rect">
            <a:avLst/>
          </a:prstGeom>
        </p:spPr>
      </p:pic>
    </p:spTree>
  </p:cSld>
  <p:clrMapOvr>
    <a:masterClrMapping/>
  </p:clrMapOvr>
  <p:transition>
    <p:wipe dir="d"/>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836712"/>
            <a:ext cx="7992888" cy="1384995"/>
          </a:xfrm>
          <a:prstGeom prst="rect">
            <a:avLst/>
          </a:prstGeom>
        </p:spPr>
        <p:txBody>
          <a:bodyPr wrap="square">
            <a:spAutoFit/>
          </a:bodyPr>
          <a:lstStyle/>
          <a:p>
            <a:r>
              <a:rPr lang="el-GR" sz="2400" dirty="0" smtClean="0">
                <a:latin typeface="Comic Sans MS" pitchFamily="66" charset="0"/>
              </a:rPr>
              <a:t>ΑΛΛΑ ΚΑΙ </a:t>
            </a:r>
            <a:r>
              <a:rPr lang="el-GR" sz="2400" b="1" dirty="0" smtClean="0">
                <a:latin typeface="Comic Sans MS" pitchFamily="66" charset="0"/>
              </a:rPr>
              <a:t>Ο </a:t>
            </a:r>
            <a:r>
              <a:rPr lang="el-GR" sz="3200" b="1" i="1" dirty="0" smtClean="0">
                <a:solidFill>
                  <a:srgbClr val="FF0000"/>
                </a:solidFill>
                <a:latin typeface="Comic Sans MS" pitchFamily="66" charset="0"/>
              </a:rPr>
              <a:t>Ι</a:t>
            </a:r>
            <a:r>
              <a:rPr lang="el-GR" sz="2400" b="1" i="1" dirty="0" smtClean="0">
                <a:latin typeface="Comic Sans MS" pitchFamily="66" charset="0"/>
              </a:rPr>
              <a:t>ΑΝΟΥΑΡΙΟΣ</a:t>
            </a:r>
            <a:r>
              <a:rPr lang="el-GR" sz="2400" b="1" dirty="0" smtClean="0">
                <a:latin typeface="Comic Sans MS" pitchFamily="66" charset="0"/>
              </a:rPr>
              <a:t> </a:t>
            </a:r>
            <a:r>
              <a:rPr lang="el-GR" sz="2400" dirty="0" smtClean="0">
                <a:latin typeface="Comic Sans MS" pitchFamily="66" charset="0"/>
              </a:rPr>
              <a:t>ΜΕ ΤΟ ΟΛΟΛΑΜΠΡΟ ΦΕΓΓΑΡΙ ΤΟΥ!ΤΗΝ ΞΕΡΕΤΕ ΤΗΝ ΠΑΡΟΙΜΙΑ ΤΟΥ </a:t>
            </a:r>
            <a:r>
              <a:rPr lang="el-GR" sz="2800" b="1" i="1" dirty="0" smtClean="0">
                <a:solidFill>
                  <a:srgbClr val="FF0000"/>
                </a:solidFill>
                <a:latin typeface="Comic Sans MS" pitchFamily="66" charset="0"/>
              </a:rPr>
              <a:t>Γ</a:t>
            </a:r>
            <a:r>
              <a:rPr lang="el-GR" sz="2400" b="1" i="1" dirty="0" smtClean="0">
                <a:latin typeface="Comic Sans MS" pitchFamily="66" charset="0"/>
              </a:rPr>
              <a:t>ΕΝΑΡΗ </a:t>
            </a:r>
            <a:r>
              <a:rPr lang="el-GR" sz="2400" dirty="0" smtClean="0">
                <a:latin typeface="Comic Sans MS" pitchFamily="66" charset="0"/>
              </a:rPr>
              <a:t>(ΤΟΝ ΛΕΜΕ ΚΑΙ ΕΤΣΙ ΤΟΝ ΙΑΝΟΥΑΡΙΟ);</a:t>
            </a:r>
          </a:p>
        </p:txBody>
      </p:sp>
      <p:pic>
        <p:nvPicPr>
          <p:cNvPr id="3" name="2 - Εικόνα" descr="2982fca476ffc9166293a9665e8652c1.jpg"/>
          <p:cNvPicPr>
            <a:picLocks noChangeAspect="1"/>
          </p:cNvPicPr>
          <p:nvPr/>
        </p:nvPicPr>
        <p:blipFill>
          <a:blip r:embed="rId3" cstate="print"/>
          <a:stretch>
            <a:fillRect/>
          </a:stretch>
        </p:blipFill>
        <p:spPr>
          <a:xfrm>
            <a:off x="1691680" y="2420888"/>
            <a:ext cx="5832648" cy="3575538"/>
          </a:xfrm>
          <a:prstGeom prst="rect">
            <a:avLst/>
          </a:prstGeom>
        </p:spPr>
      </p:pic>
    </p:spTree>
  </p:cSld>
  <p:clrMapOvr>
    <a:masterClrMapping/>
  </p:clrMapOvr>
  <p:transition>
    <p:wipe dir="d"/>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102</TotalTime>
  <Words>591</Words>
  <Application>Microsoft Office PowerPoint</Application>
  <PresentationFormat>Προβολή στην οθόνη (4:3)</PresentationFormat>
  <Paragraphs>28</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Άποψη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16</cp:revision>
  <dcterms:created xsi:type="dcterms:W3CDTF">2020-11-30T11:05:01Z</dcterms:created>
  <dcterms:modified xsi:type="dcterms:W3CDTF">2020-12-04T13:22:39Z</dcterms:modified>
</cp:coreProperties>
</file>